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Syne" panose="020B0604020202020204" charset="0"/>
      <p:regular r:id="rId11"/>
      <p:bold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A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85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4"/>
        <p:cNvGrpSpPr/>
        <p:nvPr/>
      </p:nvGrpSpPr>
      <p:grpSpPr>
        <a:xfrm>
          <a:off x="0" y="0"/>
          <a:ext cx="0" cy="0"/>
          <a:chOff x="0" y="0"/>
          <a:chExt cx="0" cy="0"/>
        </a:xfrm>
      </p:grpSpPr>
      <p:pic>
        <p:nvPicPr>
          <p:cNvPr id="15" name="Google Shape;15;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8"/>
        <p:cNvGrpSpPr/>
        <p:nvPr/>
      </p:nvGrpSpPr>
      <p:grpSpPr>
        <a:xfrm>
          <a:off x="0" y="0"/>
          <a:ext cx="0" cy="0"/>
          <a:chOff x="0" y="0"/>
          <a:chExt cx="0" cy="0"/>
        </a:xfrm>
      </p:grpSpPr>
      <p:pic>
        <p:nvPicPr>
          <p:cNvPr id="19" name="Google Shape;19;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22"/>
        <p:cNvGrpSpPr/>
        <p:nvPr/>
      </p:nvGrpSpPr>
      <p:grpSpPr>
        <a:xfrm>
          <a:off x="0" y="0"/>
          <a:ext cx="0" cy="0"/>
          <a:chOff x="0" y="0"/>
          <a:chExt cx="0" cy="0"/>
        </a:xfrm>
      </p:grpSpPr>
      <p:pic>
        <p:nvPicPr>
          <p:cNvPr id="23" name="Google Shape;23;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6"/>
        <p:cNvGrpSpPr/>
        <p:nvPr/>
      </p:nvGrpSpPr>
      <p:grpSpPr>
        <a:xfrm>
          <a:off x="0" y="0"/>
          <a:ext cx="0" cy="0"/>
          <a:chOff x="0" y="0"/>
          <a:chExt cx="0" cy="0"/>
        </a:xfrm>
      </p:grpSpPr>
      <p:pic>
        <p:nvPicPr>
          <p:cNvPr id="27" name="Google Shape;27;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30"/>
        <p:cNvGrpSpPr/>
        <p:nvPr/>
      </p:nvGrpSpPr>
      <p:grpSpPr>
        <a:xfrm>
          <a:off x="0" y="0"/>
          <a:ext cx="0" cy="0"/>
          <a:chOff x="0" y="0"/>
          <a:chExt cx="0" cy="0"/>
        </a:xfrm>
      </p:grpSpPr>
      <p:pic>
        <p:nvPicPr>
          <p:cNvPr id="31" name="Google Shape;31;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4"/>
        <p:cNvGrpSpPr/>
        <p:nvPr/>
      </p:nvGrpSpPr>
      <p:grpSpPr>
        <a:xfrm>
          <a:off x="0" y="0"/>
          <a:ext cx="0" cy="0"/>
          <a:chOff x="0" y="0"/>
          <a:chExt cx="0" cy="0"/>
        </a:xfrm>
      </p:grpSpPr>
      <p:pic>
        <p:nvPicPr>
          <p:cNvPr id="35" name="Google Shape;35;p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8"/>
        <p:cNvGrpSpPr/>
        <p:nvPr/>
      </p:nvGrpSpPr>
      <p:grpSpPr>
        <a:xfrm>
          <a:off x="0" y="0"/>
          <a:ext cx="0" cy="0"/>
          <a:chOff x="0" y="0"/>
          <a:chExt cx="0" cy="0"/>
        </a:xfrm>
      </p:grpSpPr>
      <p:pic>
        <p:nvPicPr>
          <p:cNvPr id="39" name="Google Shape;39;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152025">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Shape 47"/>
        <p:cNvGrpSpPr/>
        <p:nvPr/>
      </p:nvGrpSpPr>
      <p:grpSpPr>
        <a:xfrm>
          <a:off x="0" y="0"/>
          <a:ext cx="0" cy="0"/>
          <a:chOff x="0" y="0"/>
          <a:chExt cx="0" cy="0"/>
        </a:xfrm>
      </p:grpSpPr>
      <p:pic>
        <p:nvPicPr>
          <p:cNvPr id="48" name="Google Shape;48;p11" descr="preencoded.png"/>
          <p:cNvPicPr preferRelativeResize="0"/>
          <p:nvPr/>
        </p:nvPicPr>
        <p:blipFill rotWithShape="1">
          <a:blip r:embed="rId4">
            <a:alphaModFix/>
          </a:blip>
          <a:srcRect/>
          <a:stretch/>
        </p:blipFill>
        <p:spPr>
          <a:xfrm>
            <a:off x="0" y="0"/>
            <a:ext cx="5486400" cy="8229600"/>
          </a:xfrm>
          <a:prstGeom prst="rect">
            <a:avLst/>
          </a:prstGeom>
          <a:noFill/>
          <a:ln>
            <a:noFill/>
          </a:ln>
        </p:spPr>
      </p:pic>
      <p:sp>
        <p:nvSpPr>
          <p:cNvPr id="49" name="Google Shape;49;p11"/>
          <p:cNvSpPr/>
          <p:nvPr/>
        </p:nvSpPr>
        <p:spPr>
          <a:xfrm>
            <a:off x="6280190" y="1084064"/>
            <a:ext cx="7556421" cy="3543895"/>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0F4F1"/>
              </a:buClr>
              <a:buSzPts val="4450"/>
              <a:buFont typeface="Syne"/>
              <a:buNone/>
            </a:pPr>
            <a:r>
              <a:rPr lang="en-US" sz="4450" b="1" i="0" u="none" strike="noStrike" cap="none">
                <a:solidFill>
                  <a:srgbClr val="F0F4F1"/>
                </a:solidFill>
                <a:latin typeface="Syne"/>
                <a:ea typeface="Syne"/>
                <a:cs typeface="Syne"/>
                <a:sym typeface="Syne"/>
              </a:rPr>
              <a:t>From Pixels to Predictions: MNIST Digit Recognition with NumPy</a:t>
            </a:r>
            <a:endParaRPr sz="4450" b="0" i="0" u="none" strike="noStrike" cap="none"/>
          </a:p>
        </p:txBody>
      </p:sp>
      <p:sp>
        <p:nvSpPr>
          <p:cNvPr id="50" name="Google Shape;50;p11"/>
          <p:cNvSpPr/>
          <p:nvPr/>
        </p:nvSpPr>
        <p:spPr>
          <a:xfrm>
            <a:off x="6280190" y="4968121"/>
            <a:ext cx="7556421" cy="217741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dirty="0">
                <a:solidFill>
                  <a:srgbClr val="D7E5D8"/>
                </a:solidFill>
                <a:latin typeface="Syne"/>
                <a:ea typeface="Syne"/>
                <a:cs typeface="Syne"/>
                <a:sym typeface="Syne"/>
              </a:rPr>
              <a:t>Embark on a deep learning journey to tackle handwritten digit classification using a pure Python implementation with NumPy. We demystify neural networks by building an end-to-end system from scratch. This presentation covers the implementation of a neural network for recognizing handwritten digits from the MNIST dataset, which contains 70,000 images of digits (28x28 pixels). This challenge is a cornerstone in machine learning.</a:t>
            </a:r>
            <a:endParaRPr sz="1750" b="0" i="0" u="none" strike="noStrike" cap="none" dirty="0"/>
          </a:p>
        </p:txBody>
      </p:sp>
      <p:sp>
        <p:nvSpPr>
          <p:cNvPr id="2" name="Rectangle 1">
            <a:extLst>
              <a:ext uri="{FF2B5EF4-FFF2-40B4-BE49-F238E27FC236}">
                <a16:creationId xmlns:a16="http://schemas.microsoft.com/office/drawing/2014/main" id="{D33F90FB-BB3B-B4FC-721A-F46520B5CE49}"/>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2"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7" name="Google Shape;57;p12"/>
          <p:cNvSpPr/>
          <p:nvPr/>
        </p:nvSpPr>
        <p:spPr>
          <a:xfrm>
            <a:off x="6246495" y="765215"/>
            <a:ext cx="7623810" cy="1357313"/>
          </a:xfrm>
          <a:prstGeom prst="rect">
            <a:avLst/>
          </a:prstGeom>
          <a:noFill/>
          <a:ln>
            <a:noFill/>
          </a:ln>
        </p:spPr>
        <p:txBody>
          <a:bodyPr spcFirstLastPara="1" wrap="square" lIns="0" tIns="0" rIns="0" bIns="0" anchor="t" anchorCtr="0">
            <a:noAutofit/>
          </a:bodyPr>
          <a:lstStyle/>
          <a:p>
            <a:pPr marL="0" marR="0" lvl="0" indent="0" algn="l" rtl="0">
              <a:lnSpc>
                <a:spcPct val="124705"/>
              </a:lnSpc>
              <a:spcBef>
                <a:spcPts val="0"/>
              </a:spcBef>
              <a:spcAft>
                <a:spcPts val="0"/>
              </a:spcAft>
              <a:buClr>
                <a:srgbClr val="F0F4F1"/>
              </a:buClr>
              <a:buSzPts val="4250"/>
              <a:buFont typeface="Syne"/>
              <a:buNone/>
            </a:pPr>
            <a:r>
              <a:rPr lang="en-US" sz="4250" b="1" i="0" u="none" strike="noStrike" cap="none">
                <a:solidFill>
                  <a:srgbClr val="F0F4F1"/>
                </a:solidFill>
                <a:latin typeface="Syne"/>
                <a:ea typeface="Syne"/>
                <a:cs typeface="Syne"/>
                <a:sym typeface="Syne"/>
              </a:rPr>
              <a:t>The MNIST Challenge</a:t>
            </a:r>
            <a:endParaRPr sz="4250" b="0" i="0" u="none" strike="noStrike" cap="none"/>
          </a:p>
        </p:txBody>
      </p:sp>
      <p:sp>
        <p:nvSpPr>
          <p:cNvPr id="58" name="Google Shape;58;p12"/>
          <p:cNvSpPr/>
          <p:nvPr/>
        </p:nvSpPr>
        <p:spPr>
          <a:xfrm>
            <a:off x="6246495" y="2448282"/>
            <a:ext cx="7623810" cy="2084546"/>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D7E5D8"/>
              </a:buClr>
              <a:buSzPts val="1700"/>
              <a:buFont typeface="Syne"/>
              <a:buNone/>
            </a:pPr>
            <a:r>
              <a:rPr lang="en-US" sz="1700" b="0" i="0" u="none" strike="noStrike" cap="none">
                <a:solidFill>
                  <a:srgbClr val="D7E5D8"/>
                </a:solidFill>
                <a:latin typeface="Syne"/>
                <a:ea typeface="Syne"/>
                <a:cs typeface="Syne"/>
                <a:sym typeface="Syne"/>
              </a:rPr>
              <a:t>The MNIST dataset presents a benchmark problem in machine learning, containing 60,000 training images and 10,000 test images. It spans 10 digit classes (0-9), with a 99% accuracy benchmark for neural networks. This dataset holds historical significance in machine learning education, serving as a foundational resource for learners. The goal is to train a model that accurately classifies these images.</a:t>
            </a:r>
            <a:endParaRPr sz="1700" b="0" i="0" u="none" strike="noStrike" cap="none"/>
          </a:p>
        </p:txBody>
      </p:sp>
      <p:sp>
        <p:nvSpPr>
          <p:cNvPr id="59" name="Google Shape;59;p12"/>
          <p:cNvSpPr/>
          <p:nvPr/>
        </p:nvSpPr>
        <p:spPr>
          <a:xfrm>
            <a:off x="6246495" y="5021461"/>
            <a:ext cx="488633" cy="488633"/>
          </a:xfrm>
          <a:prstGeom prst="roundRect">
            <a:avLst>
              <a:gd name="adj" fmla="val 18667"/>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2" descr="preencoded.png"/>
          <p:cNvPicPr preferRelativeResize="0"/>
          <p:nvPr/>
        </p:nvPicPr>
        <p:blipFill rotWithShape="1">
          <a:blip r:embed="rId4">
            <a:alphaModFix/>
          </a:blip>
          <a:srcRect/>
          <a:stretch/>
        </p:blipFill>
        <p:spPr>
          <a:xfrm>
            <a:off x="6327934" y="5062180"/>
            <a:ext cx="325755" cy="407194"/>
          </a:xfrm>
          <a:prstGeom prst="rect">
            <a:avLst/>
          </a:prstGeom>
          <a:noFill/>
          <a:ln>
            <a:noFill/>
          </a:ln>
        </p:spPr>
      </p:pic>
      <p:sp>
        <p:nvSpPr>
          <p:cNvPr id="61" name="Google Shape;61;p12"/>
          <p:cNvSpPr/>
          <p:nvPr/>
        </p:nvSpPr>
        <p:spPr>
          <a:xfrm>
            <a:off x="6952298" y="5021461"/>
            <a:ext cx="2926556" cy="339328"/>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Training Data</a:t>
            </a:r>
            <a:endParaRPr sz="2100" b="0" i="0" u="none" strike="noStrike" cap="none"/>
          </a:p>
        </p:txBody>
      </p:sp>
      <p:sp>
        <p:nvSpPr>
          <p:cNvPr id="62" name="Google Shape;62;p12"/>
          <p:cNvSpPr/>
          <p:nvPr/>
        </p:nvSpPr>
        <p:spPr>
          <a:xfrm>
            <a:off x="6952298" y="5491043"/>
            <a:ext cx="2997518" cy="694849"/>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D7E5D8"/>
              </a:buClr>
              <a:buSzPts val="1700"/>
              <a:buFont typeface="Syne"/>
              <a:buNone/>
            </a:pPr>
            <a:r>
              <a:rPr lang="en-US" sz="1700" b="0" i="0" u="none" strike="noStrike" cap="none" dirty="0">
                <a:solidFill>
                  <a:srgbClr val="D7E5D8"/>
                </a:solidFill>
                <a:latin typeface="Syne"/>
                <a:ea typeface="Syne"/>
                <a:cs typeface="Syne"/>
                <a:sym typeface="Syne"/>
              </a:rPr>
              <a:t>59,000 images for model training</a:t>
            </a:r>
            <a:endParaRPr sz="1700" b="0" i="0" u="none" strike="noStrike" cap="none" dirty="0"/>
          </a:p>
        </p:txBody>
      </p:sp>
      <p:sp>
        <p:nvSpPr>
          <p:cNvPr id="63" name="Google Shape;63;p12"/>
          <p:cNvSpPr/>
          <p:nvPr/>
        </p:nvSpPr>
        <p:spPr>
          <a:xfrm>
            <a:off x="10166985" y="5021461"/>
            <a:ext cx="488633" cy="488633"/>
          </a:xfrm>
          <a:prstGeom prst="roundRect">
            <a:avLst>
              <a:gd name="adj" fmla="val 18667"/>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2" descr="preencoded.png"/>
          <p:cNvPicPr preferRelativeResize="0"/>
          <p:nvPr/>
        </p:nvPicPr>
        <p:blipFill rotWithShape="1">
          <a:blip r:embed="rId5">
            <a:alphaModFix/>
          </a:blip>
          <a:srcRect/>
          <a:stretch/>
        </p:blipFill>
        <p:spPr>
          <a:xfrm>
            <a:off x="10248424" y="5062180"/>
            <a:ext cx="325755" cy="407194"/>
          </a:xfrm>
          <a:prstGeom prst="rect">
            <a:avLst/>
          </a:prstGeom>
          <a:noFill/>
          <a:ln>
            <a:noFill/>
          </a:ln>
        </p:spPr>
      </p:pic>
      <p:sp>
        <p:nvSpPr>
          <p:cNvPr id="65" name="Google Shape;65;p12"/>
          <p:cNvSpPr/>
          <p:nvPr/>
        </p:nvSpPr>
        <p:spPr>
          <a:xfrm>
            <a:off x="10872788" y="5021461"/>
            <a:ext cx="2714625" cy="339328"/>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Test Data</a:t>
            </a:r>
            <a:endParaRPr sz="2100" b="0" i="0" u="none" strike="noStrike" cap="none"/>
          </a:p>
        </p:txBody>
      </p:sp>
      <p:sp>
        <p:nvSpPr>
          <p:cNvPr id="66" name="Google Shape;66;p12"/>
          <p:cNvSpPr/>
          <p:nvPr/>
        </p:nvSpPr>
        <p:spPr>
          <a:xfrm>
            <a:off x="10872788" y="5491043"/>
            <a:ext cx="2997518" cy="694849"/>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D7E5D8"/>
              </a:buClr>
              <a:buSzPts val="1700"/>
              <a:buFont typeface="Syne"/>
              <a:buNone/>
            </a:pPr>
            <a:r>
              <a:rPr lang="en-US" sz="1700" b="0" i="0" u="none" strike="noStrike" cap="none" dirty="0">
                <a:solidFill>
                  <a:srgbClr val="D7E5D8"/>
                </a:solidFill>
                <a:latin typeface="Syne"/>
                <a:ea typeface="Syne"/>
                <a:cs typeface="Syne"/>
                <a:sym typeface="Syne"/>
              </a:rPr>
              <a:t>1000 images for model evaluation</a:t>
            </a:r>
            <a:endParaRPr sz="1700" b="0" i="0" u="none" strike="noStrike" cap="none" dirty="0"/>
          </a:p>
        </p:txBody>
      </p:sp>
      <p:sp>
        <p:nvSpPr>
          <p:cNvPr id="67" name="Google Shape;67;p12"/>
          <p:cNvSpPr/>
          <p:nvPr/>
        </p:nvSpPr>
        <p:spPr>
          <a:xfrm>
            <a:off x="6246495" y="6647378"/>
            <a:ext cx="488633" cy="488633"/>
          </a:xfrm>
          <a:prstGeom prst="roundRect">
            <a:avLst>
              <a:gd name="adj" fmla="val 18667"/>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2" descr="preencoded.png"/>
          <p:cNvPicPr preferRelativeResize="0"/>
          <p:nvPr/>
        </p:nvPicPr>
        <p:blipFill rotWithShape="1">
          <a:blip r:embed="rId6">
            <a:alphaModFix/>
          </a:blip>
          <a:srcRect/>
          <a:stretch/>
        </p:blipFill>
        <p:spPr>
          <a:xfrm>
            <a:off x="6327934" y="6688098"/>
            <a:ext cx="325755" cy="407194"/>
          </a:xfrm>
          <a:prstGeom prst="rect">
            <a:avLst/>
          </a:prstGeom>
          <a:noFill/>
          <a:ln>
            <a:noFill/>
          </a:ln>
        </p:spPr>
      </p:pic>
      <p:sp>
        <p:nvSpPr>
          <p:cNvPr id="69" name="Google Shape;69;p12"/>
          <p:cNvSpPr/>
          <p:nvPr/>
        </p:nvSpPr>
        <p:spPr>
          <a:xfrm>
            <a:off x="6952298" y="6647378"/>
            <a:ext cx="4705707" cy="339328"/>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Accuracy Benchmark</a:t>
            </a:r>
            <a:endParaRPr sz="2100" b="0" i="0" u="none" strike="noStrike" cap="none"/>
          </a:p>
        </p:txBody>
      </p:sp>
      <p:sp>
        <p:nvSpPr>
          <p:cNvPr id="70" name="Google Shape;70;p12"/>
          <p:cNvSpPr/>
          <p:nvPr/>
        </p:nvSpPr>
        <p:spPr>
          <a:xfrm>
            <a:off x="6952298" y="7116961"/>
            <a:ext cx="6918008" cy="34742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D7E5D8"/>
              </a:buClr>
              <a:buSzPts val="1700"/>
              <a:buFont typeface="Syne"/>
              <a:buNone/>
            </a:pPr>
            <a:r>
              <a:rPr lang="en-US" sz="1700" b="0" i="0" u="none" strike="noStrike" cap="none">
                <a:solidFill>
                  <a:srgbClr val="D7E5D8"/>
                </a:solidFill>
                <a:latin typeface="Syne"/>
                <a:ea typeface="Syne"/>
                <a:cs typeface="Syne"/>
                <a:sym typeface="Syne"/>
              </a:rPr>
              <a:t>99% target for neural networks</a:t>
            </a:r>
            <a:endParaRPr sz="1700" b="0" i="0" u="none" strike="noStrike" cap="none"/>
          </a:p>
        </p:txBody>
      </p:sp>
      <p:sp>
        <p:nvSpPr>
          <p:cNvPr id="2" name="Rectangle 1">
            <a:extLst>
              <a:ext uri="{FF2B5EF4-FFF2-40B4-BE49-F238E27FC236}">
                <a16:creationId xmlns:a16="http://schemas.microsoft.com/office/drawing/2014/main" id="{327940E0-3798-8611-906C-223D9D11B805}"/>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3" descr="preencoded.png"/>
          <p:cNvPicPr preferRelativeResize="0"/>
          <p:nvPr/>
        </p:nvPicPr>
        <p:blipFill rotWithShape="1">
          <a:blip r:embed="rId3">
            <a:alphaModFix/>
          </a:blip>
          <a:srcRect/>
          <a:stretch/>
        </p:blipFill>
        <p:spPr>
          <a:xfrm>
            <a:off x="0" y="0"/>
            <a:ext cx="14630400" cy="2835235"/>
          </a:xfrm>
          <a:prstGeom prst="rect">
            <a:avLst/>
          </a:prstGeom>
          <a:noFill/>
          <a:ln>
            <a:noFill/>
          </a:ln>
        </p:spPr>
      </p:pic>
      <p:sp>
        <p:nvSpPr>
          <p:cNvPr id="77" name="Google Shape;77;p13"/>
          <p:cNvSpPr/>
          <p:nvPr/>
        </p:nvSpPr>
        <p:spPr>
          <a:xfrm>
            <a:off x="793790" y="3644265"/>
            <a:ext cx="12842558"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0F4F1"/>
              </a:buClr>
              <a:buSzPts val="4450"/>
              <a:buFont typeface="Syne"/>
              <a:buNone/>
            </a:pPr>
            <a:r>
              <a:rPr lang="en-US" sz="4450" b="1" i="0" u="none" strike="noStrike" cap="none">
                <a:solidFill>
                  <a:srgbClr val="F0F4F1"/>
                </a:solidFill>
                <a:latin typeface="Syne"/>
                <a:ea typeface="Syne"/>
                <a:cs typeface="Syne"/>
                <a:sym typeface="Syne"/>
              </a:rPr>
              <a:t>Neural Network Architecture</a:t>
            </a:r>
            <a:endParaRPr sz="4450" b="0" i="0" u="none" strike="noStrike" cap="none"/>
          </a:p>
        </p:txBody>
      </p:sp>
      <p:sp>
        <p:nvSpPr>
          <p:cNvPr id="78" name="Google Shape;78;p13"/>
          <p:cNvSpPr/>
          <p:nvPr/>
        </p:nvSpPr>
        <p:spPr>
          <a:xfrm>
            <a:off x="793790" y="4693206"/>
            <a:ext cx="13042821"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dirty="0">
                <a:solidFill>
                  <a:srgbClr val="D7E5D8"/>
                </a:solidFill>
                <a:latin typeface="Syne"/>
                <a:ea typeface="Syne"/>
                <a:cs typeface="Syne"/>
                <a:sym typeface="Syne"/>
              </a:rPr>
              <a:t>We employ a Multilayer Perceptron (MLP) architecture, featuring an input layer with 784 neurons (28x28 pixel flattening), a hidden layer with 128 neurons utilizing </a:t>
            </a:r>
            <a:r>
              <a:rPr lang="en-US" sz="1750" b="0" i="0" u="none" strike="noStrike" cap="none" dirty="0" err="1">
                <a:solidFill>
                  <a:srgbClr val="D7E5D8"/>
                </a:solidFill>
                <a:latin typeface="Syne"/>
                <a:ea typeface="Syne"/>
                <a:cs typeface="Syne"/>
                <a:sym typeface="Syne"/>
              </a:rPr>
              <a:t>ReLU</a:t>
            </a:r>
            <a:r>
              <a:rPr lang="en-US" sz="1750" b="0" i="0" u="none" strike="noStrike" cap="none" dirty="0">
                <a:solidFill>
                  <a:srgbClr val="D7E5D8"/>
                </a:solidFill>
                <a:latin typeface="Syne"/>
                <a:ea typeface="Syne"/>
                <a:cs typeface="Syne"/>
                <a:sym typeface="Syne"/>
              </a:rPr>
              <a:t> activation, and an output layer of 10 neurons with </a:t>
            </a:r>
            <a:r>
              <a:rPr lang="en-US" sz="1750" b="0" i="0" u="none" strike="noStrike" cap="none" dirty="0" err="1">
                <a:solidFill>
                  <a:srgbClr val="D7E5D8"/>
                </a:solidFill>
                <a:latin typeface="Syne"/>
                <a:ea typeface="Syne"/>
                <a:cs typeface="Syne"/>
                <a:sym typeface="Syne"/>
              </a:rPr>
              <a:t>softmax</a:t>
            </a:r>
            <a:r>
              <a:rPr lang="en-US" sz="1750" b="0" i="0" u="none" strike="noStrike" cap="none" dirty="0">
                <a:solidFill>
                  <a:srgbClr val="D7E5D8"/>
                </a:solidFill>
                <a:latin typeface="Syne"/>
                <a:ea typeface="Syne"/>
                <a:cs typeface="Syne"/>
                <a:sym typeface="Syne"/>
              </a:rPr>
              <a:t>. The network comprises approximately 100,000 trainable parameters. The input layer receives the pixel data, processes it through the hidden layer, and predicts a probability distribution over the ten digit classes.</a:t>
            </a:r>
            <a:endParaRPr sz="1750" b="0" i="0" u="none" strike="noStrike" cap="none" dirty="0"/>
          </a:p>
        </p:txBody>
      </p:sp>
      <p:sp>
        <p:nvSpPr>
          <p:cNvPr id="79" name="Google Shape;79;p13"/>
          <p:cNvSpPr/>
          <p:nvPr/>
        </p:nvSpPr>
        <p:spPr>
          <a:xfrm>
            <a:off x="793790" y="6655118"/>
            <a:ext cx="510302" cy="510302"/>
          </a:xfrm>
          <a:prstGeom prst="roundRect">
            <a:avLst>
              <a:gd name="adj" fmla="val 18669"/>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3" descr="preencoded.png"/>
          <p:cNvPicPr preferRelativeResize="0"/>
          <p:nvPr/>
        </p:nvPicPr>
        <p:blipFill rotWithShape="1">
          <a:blip r:embed="rId4">
            <a:alphaModFix/>
          </a:blip>
          <a:srcRect/>
          <a:stretch/>
        </p:blipFill>
        <p:spPr>
          <a:xfrm>
            <a:off x="878860" y="6697623"/>
            <a:ext cx="340162" cy="425291"/>
          </a:xfrm>
          <a:prstGeom prst="rect">
            <a:avLst/>
          </a:prstGeom>
          <a:noFill/>
          <a:ln>
            <a:noFill/>
          </a:ln>
        </p:spPr>
      </p:pic>
      <p:sp>
        <p:nvSpPr>
          <p:cNvPr id="81" name="Google Shape;81;p13"/>
          <p:cNvSpPr/>
          <p:nvPr/>
        </p:nvSpPr>
        <p:spPr>
          <a:xfrm>
            <a:off x="1530906" y="665511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Input Layer</a:t>
            </a:r>
            <a:endParaRPr sz="2200" b="0" i="0" u="none" strike="noStrike" cap="none"/>
          </a:p>
        </p:txBody>
      </p:sp>
      <p:sp>
        <p:nvSpPr>
          <p:cNvPr id="82" name="Google Shape;82;p13"/>
          <p:cNvSpPr/>
          <p:nvPr/>
        </p:nvSpPr>
        <p:spPr>
          <a:xfrm>
            <a:off x="5216962" y="6655118"/>
            <a:ext cx="510302" cy="510302"/>
          </a:xfrm>
          <a:prstGeom prst="roundRect">
            <a:avLst>
              <a:gd name="adj" fmla="val 18669"/>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3" descr="preencoded.png"/>
          <p:cNvPicPr preferRelativeResize="0"/>
          <p:nvPr/>
        </p:nvPicPr>
        <p:blipFill rotWithShape="1">
          <a:blip r:embed="rId5">
            <a:alphaModFix/>
          </a:blip>
          <a:srcRect/>
          <a:stretch/>
        </p:blipFill>
        <p:spPr>
          <a:xfrm>
            <a:off x="5302032" y="6697623"/>
            <a:ext cx="340162" cy="425291"/>
          </a:xfrm>
          <a:prstGeom prst="rect">
            <a:avLst/>
          </a:prstGeom>
          <a:noFill/>
          <a:ln>
            <a:noFill/>
          </a:ln>
        </p:spPr>
      </p:pic>
      <p:sp>
        <p:nvSpPr>
          <p:cNvPr id="84" name="Google Shape;84;p13"/>
          <p:cNvSpPr/>
          <p:nvPr/>
        </p:nvSpPr>
        <p:spPr>
          <a:xfrm>
            <a:off x="5954078" y="6655118"/>
            <a:ext cx="2996684"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Hidden Layer</a:t>
            </a:r>
            <a:endParaRPr sz="2200" b="0" i="0" u="none" strike="noStrike" cap="none"/>
          </a:p>
        </p:txBody>
      </p:sp>
      <p:sp>
        <p:nvSpPr>
          <p:cNvPr id="85" name="Google Shape;85;p13"/>
          <p:cNvSpPr/>
          <p:nvPr/>
        </p:nvSpPr>
        <p:spPr>
          <a:xfrm>
            <a:off x="9640133" y="6655118"/>
            <a:ext cx="510302" cy="510302"/>
          </a:xfrm>
          <a:prstGeom prst="roundRect">
            <a:avLst>
              <a:gd name="adj" fmla="val 18669"/>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descr="preencoded.png"/>
          <p:cNvPicPr preferRelativeResize="0"/>
          <p:nvPr/>
        </p:nvPicPr>
        <p:blipFill rotWithShape="1">
          <a:blip r:embed="rId6">
            <a:alphaModFix/>
          </a:blip>
          <a:srcRect/>
          <a:stretch/>
        </p:blipFill>
        <p:spPr>
          <a:xfrm>
            <a:off x="9725204" y="6697623"/>
            <a:ext cx="340162" cy="425291"/>
          </a:xfrm>
          <a:prstGeom prst="rect">
            <a:avLst/>
          </a:prstGeom>
          <a:noFill/>
          <a:ln>
            <a:noFill/>
          </a:ln>
        </p:spPr>
      </p:pic>
      <p:sp>
        <p:nvSpPr>
          <p:cNvPr id="87" name="Google Shape;87;p13"/>
          <p:cNvSpPr/>
          <p:nvPr/>
        </p:nvSpPr>
        <p:spPr>
          <a:xfrm>
            <a:off x="10377249" y="6655118"/>
            <a:ext cx="2943701"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Output Layer</a:t>
            </a:r>
            <a:endParaRPr sz="2200" b="0" i="0" u="none" strike="noStrike" cap="none"/>
          </a:p>
        </p:txBody>
      </p:sp>
      <p:sp>
        <p:nvSpPr>
          <p:cNvPr id="2" name="Rectangle 1">
            <a:extLst>
              <a:ext uri="{FF2B5EF4-FFF2-40B4-BE49-F238E27FC236}">
                <a16:creationId xmlns:a16="http://schemas.microsoft.com/office/drawing/2014/main" id="{DF8FB3F3-71D8-2FA4-EF7F-BFBBC66D730E}"/>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793790" y="1819751"/>
            <a:ext cx="130428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0F4F1"/>
              </a:buClr>
              <a:buSzPts val="4450"/>
              <a:buFont typeface="Syne"/>
              <a:buNone/>
            </a:pPr>
            <a:r>
              <a:rPr lang="en-US" sz="4450" b="1" i="0" u="none" strike="noStrike" cap="none">
                <a:solidFill>
                  <a:srgbClr val="F0F4F1"/>
                </a:solidFill>
                <a:latin typeface="Syne"/>
                <a:ea typeface="Syne"/>
                <a:cs typeface="Syne"/>
                <a:sym typeface="Syne"/>
              </a:rPr>
              <a:t>Data Preprocessing Techniques</a:t>
            </a:r>
            <a:endParaRPr sz="4450" b="0" i="0" u="none" strike="noStrike" cap="none"/>
          </a:p>
        </p:txBody>
      </p:sp>
      <p:sp>
        <p:nvSpPr>
          <p:cNvPr id="94" name="Google Shape;94;p14"/>
          <p:cNvSpPr/>
          <p:nvPr/>
        </p:nvSpPr>
        <p:spPr>
          <a:xfrm>
            <a:off x="793790" y="3690938"/>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a:solidFill>
                  <a:srgbClr val="D7E5D8"/>
                </a:solidFill>
                <a:latin typeface="Syne"/>
                <a:ea typeface="Syne"/>
                <a:cs typeface="Syne"/>
                <a:sym typeface="Syne"/>
              </a:rPr>
              <a:t>Effective data preprocessing is crucial. Techniques include pixel normalization (scaling 0-255 to 0-1 range) and one-hot encoding for labels. A proper train/test split strategy is implemented to avoid overfitting. Data augmentation techniques are considered for robust performance. Careful random weight initialization methods are used to break symmetry and improve learning.</a:t>
            </a:r>
            <a:endParaRPr sz="1750" b="0" i="0" u="none" strike="noStrike" cap="none"/>
          </a:p>
        </p:txBody>
      </p:sp>
      <p:sp>
        <p:nvSpPr>
          <p:cNvPr id="95" name="Google Shape;95;p14"/>
          <p:cNvSpPr/>
          <p:nvPr/>
        </p:nvSpPr>
        <p:spPr>
          <a:xfrm>
            <a:off x="793790" y="5261610"/>
            <a:ext cx="3197900"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0F4F1"/>
              </a:buClr>
              <a:buSzPts val="2200"/>
              <a:buFont typeface="Syne"/>
              <a:buNone/>
            </a:pPr>
            <a:r>
              <a:rPr lang="en-US" sz="2200" b="1" i="0" u="none" strike="noStrike" cap="none">
                <a:solidFill>
                  <a:srgbClr val="F0F4F1"/>
                </a:solidFill>
                <a:latin typeface="Syne"/>
                <a:ea typeface="Syne"/>
                <a:cs typeface="Syne"/>
                <a:sym typeface="Syne"/>
              </a:rPr>
              <a:t>Normalization</a:t>
            </a:r>
            <a:endParaRPr sz="2200" b="0" i="0" u="none" strike="noStrike" cap="none"/>
          </a:p>
        </p:txBody>
      </p:sp>
      <p:sp>
        <p:nvSpPr>
          <p:cNvPr id="96" name="Google Shape;96;p14"/>
          <p:cNvSpPr/>
          <p:nvPr/>
        </p:nvSpPr>
        <p:spPr>
          <a:xfrm>
            <a:off x="793790" y="5842754"/>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a:solidFill>
                  <a:srgbClr val="D7E5D8"/>
                </a:solidFill>
                <a:latin typeface="Syne"/>
                <a:ea typeface="Syne"/>
                <a:cs typeface="Syne"/>
                <a:sym typeface="Syne"/>
              </a:rPr>
              <a:t>Scales pixel values to 0-1 range</a:t>
            </a:r>
            <a:endParaRPr sz="1750" b="0" i="0" u="none" strike="noStrike" cap="none"/>
          </a:p>
        </p:txBody>
      </p:sp>
      <p:sp>
        <p:nvSpPr>
          <p:cNvPr id="97" name="Google Shape;97;p14"/>
          <p:cNvSpPr/>
          <p:nvPr/>
        </p:nvSpPr>
        <p:spPr>
          <a:xfrm>
            <a:off x="7599521" y="5261610"/>
            <a:ext cx="4172069"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0F4F1"/>
              </a:buClr>
              <a:buSzPts val="2200"/>
              <a:buFont typeface="Syne"/>
              <a:buNone/>
            </a:pPr>
            <a:r>
              <a:rPr lang="en-US" sz="2200" b="1" i="0" u="none" strike="noStrike" cap="none">
                <a:solidFill>
                  <a:srgbClr val="F0F4F1"/>
                </a:solidFill>
                <a:latin typeface="Syne"/>
                <a:ea typeface="Syne"/>
                <a:cs typeface="Syne"/>
                <a:sym typeface="Syne"/>
              </a:rPr>
              <a:t>One-Hot Encoding</a:t>
            </a:r>
            <a:endParaRPr sz="2200" b="0" i="0" u="none" strike="noStrike" cap="none"/>
          </a:p>
        </p:txBody>
      </p:sp>
      <p:sp>
        <p:nvSpPr>
          <p:cNvPr id="98" name="Google Shape;98;p14"/>
          <p:cNvSpPr/>
          <p:nvPr/>
        </p:nvSpPr>
        <p:spPr>
          <a:xfrm>
            <a:off x="7599521" y="5842754"/>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a:solidFill>
                  <a:srgbClr val="D7E5D8"/>
                </a:solidFill>
                <a:latin typeface="Syne"/>
                <a:ea typeface="Syne"/>
                <a:cs typeface="Syne"/>
                <a:sym typeface="Syne"/>
              </a:rPr>
              <a:t>Transforms labels into binary vectors</a:t>
            </a:r>
            <a:endParaRPr sz="1750" b="0" i="0" u="none" strike="noStrike" cap="none"/>
          </a:p>
        </p:txBody>
      </p:sp>
      <p:sp>
        <p:nvSpPr>
          <p:cNvPr id="2" name="Rectangle 1">
            <a:extLst>
              <a:ext uri="{FF2B5EF4-FFF2-40B4-BE49-F238E27FC236}">
                <a16:creationId xmlns:a16="http://schemas.microsoft.com/office/drawing/2014/main" id="{9DD510EF-4C20-D7EA-3D3F-26C57D024AC4}"/>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p:nvPr/>
        </p:nvSpPr>
        <p:spPr>
          <a:xfrm>
            <a:off x="723543" y="568404"/>
            <a:ext cx="13183314" cy="1292066"/>
          </a:xfrm>
          <a:prstGeom prst="rect">
            <a:avLst/>
          </a:prstGeom>
          <a:noFill/>
          <a:ln>
            <a:noFill/>
          </a:ln>
        </p:spPr>
        <p:txBody>
          <a:bodyPr spcFirstLastPara="1" wrap="square" lIns="0" tIns="0" rIns="0" bIns="0" anchor="t" anchorCtr="0">
            <a:noAutofit/>
          </a:bodyPr>
          <a:lstStyle/>
          <a:p>
            <a:pPr marL="0" marR="0" lvl="0" indent="0" algn="l" rtl="0">
              <a:lnSpc>
                <a:spcPct val="124691"/>
              </a:lnSpc>
              <a:spcBef>
                <a:spcPts val="0"/>
              </a:spcBef>
              <a:spcAft>
                <a:spcPts val="0"/>
              </a:spcAft>
              <a:buClr>
                <a:srgbClr val="F0F4F1"/>
              </a:buClr>
              <a:buSzPts val="4050"/>
              <a:buFont typeface="Syne"/>
              <a:buNone/>
            </a:pPr>
            <a:r>
              <a:rPr lang="en-US" sz="4050" b="1" i="0" u="none" strike="noStrike" cap="none">
                <a:solidFill>
                  <a:srgbClr val="F0F4F1"/>
                </a:solidFill>
                <a:latin typeface="Syne"/>
                <a:ea typeface="Syne"/>
                <a:cs typeface="Syne"/>
                <a:sym typeface="Syne"/>
              </a:rPr>
              <a:t>Forward Propagation Implementation</a:t>
            </a:r>
            <a:endParaRPr sz="4050" b="0" i="0" u="none" strike="noStrike" cap="none"/>
          </a:p>
        </p:txBody>
      </p:sp>
      <p:sp>
        <p:nvSpPr>
          <p:cNvPr id="105" name="Google Shape;105;p15"/>
          <p:cNvSpPr/>
          <p:nvPr/>
        </p:nvSpPr>
        <p:spPr>
          <a:xfrm>
            <a:off x="723543" y="2273856"/>
            <a:ext cx="13183314" cy="99191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D7E5D8"/>
              </a:buClr>
              <a:buSzPts val="1600"/>
              <a:buFont typeface="Syne"/>
              <a:buNone/>
            </a:pPr>
            <a:r>
              <a:rPr lang="en-US" sz="1600" b="0" i="0" u="none" strike="noStrike" cap="none">
                <a:solidFill>
                  <a:srgbClr val="D7E5D8"/>
                </a:solidFill>
                <a:latin typeface="Syne"/>
                <a:ea typeface="Syne"/>
                <a:cs typeface="Syne"/>
                <a:sym typeface="Syne"/>
              </a:rPr>
              <a:t>Forward propagation is implemented using matrix multiplication with NumPy. Activation functions, including ReLU and softmax, are coded from scratch. Computational complexity analysis is performed to optimize for efficiency. Vectorized operations are used to leverage NumPy's performance. This process feeds the input data through the network to generate predictions.</a:t>
            </a:r>
            <a:endParaRPr sz="1600" b="0" i="0" u="none" strike="noStrike" cap="none"/>
          </a:p>
        </p:txBody>
      </p:sp>
      <p:sp>
        <p:nvSpPr>
          <p:cNvPr id="106" name="Google Shape;106;p15"/>
          <p:cNvSpPr/>
          <p:nvPr/>
        </p:nvSpPr>
        <p:spPr>
          <a:xfrm>
            <a:off x="2114074" y="4412813"/>
            <a:ext cx="2584013" cy="322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D7E5D8"/>
              </a:buClr>
              <a:buSzPts val="2000"/>
              <a:buFont typeface="Syne"/>
              <a:buNone/>
            </a:pPr>
            <a:r>
              <a:rPr lang="en-US" sz="2000" b="1" i="0" u="none" strike="noStrike" cap="none">
                <a:solidFill>
                  <a:srgbClr val="D7E5D8"/>
                </a:solidFill>
                <a:latin typeface="Syne"/>
                <a:ea typeface="Syne"/>
                <a:cs typeface="Syne"/>
                <a:sym typeface="Syne"/>
              </a:rPr>
              <a:t>Input</a:t>
            </a:r>
            <a:endParaRPr sz="2000" b="0" i="0" u="none" strike="noStrike" cap="none"/>
          </a:p>
        </p:txBody>
      </p:sp>
      <p:pic>
        <p:nvPicPr>
          <p:cNvPr id="107" name="Google Shape;107;p15" descr="preencoded.png"/>
          <p:cNvPicPr preferRelativeResize="0"/>
          <p:nvPr/>
        </p:nvPicPr>
        <p:blipFill rotWithShape="1">
          <a:blip r:embed="rId3">
            <a:alphaModFix/>
          </a:blip>
          <a:srcRect/>
          <a:stretch/>
        </p:blipFill>
        <p:spPr>
          <a:xfrm>
            <a:off x="5008126" y="3498294"/>
            <a:ext cx="4614148" cy="4614148"/>
          </a:xfrm>
          <a:prstGeom prst="rect">
            <a:avLst/>
          </a:prstGeom>
          <a:noFill/>
          <a:ln>
            <a:noFill/>
          </a:ln>
        </p:spPr>
      </p:pic>
      <p:sp>
        <p:nvSpPr>
          <p:cNvPr id="108" name="Google Shape;108;p15"/>
          <p:cNvSpPr/>
          <p:nvPr/>
        </p:nvSpPr>
        <p:spPr>
          <a:xfrm>
            <a:off x="6231850" y="4290655"/>
            <a:ext cx="309205" cy="386596"/>
          </a:xfrm>
          <a:prstGeom prst="rect">
            <a:avLst/>
          </a:prstGeom>
          <a:noFill/>
          <a:ln>
            <a:noFill/>
          </a:ln>
        </p:spPr>
        <p:txBody>
          <a:bodyPr spcFirstLastPara="1" wrap="square" lIns="0" tIns="0" rIns="0" bIns="0" anchor="t" anchorCtr="0">
            <a:noAutofit/>
          </a:bodyPr>
          <a:lstStyle/>
          <a:p>
            <a:pPr marL="0" marR="0" lvl="0" indent="0" algn="l" rtl="0">
              <a:lnSpc>
                <a:spcPct val="160416"/>
              </a:lnSpc>
              <a:spcBef>
                <a:spcPts val="0"/>
              </a:spcBef>
              <a:spcAft>
                <a:spcPts val="0"/>
              </a:spcAft>
              <a:buClr>
                <a:srgbClr val="000000"/>
              </a:buClr>
              <a:buSzPts val="2400"/>
              <a:buFont typeface="Syne"/>
              <a:buNone/>
            </a:pPr>
            <a:r>
              <a:rPr lang="en-US" sz="2400" b="1" i="0" u="none" strike="noStrike" cap="none">
                <a:solidFill>
                  <a:srgbClr val="000000"/>
                </a:solidFill>
                <a:latin typeface="Syne"/>
                <a:ea typeface="Syne"/>
                <a:cs typeface="Syne"/>
                <a:sym typeface="Syne"/>
              </a:rPr>
              <a:t>1</a:t>
            </a:r>
            <a:endParaRPr sz="2400" b="0" i="0" u="none" strike="noStrike" cap="none"/>
          </a:p>
        </p:txBody>
      </p:sp>
      <p:sp>
        <p:nvSpPr>
          <p:cNvPr id="109" name="Google Shape;109;p15"/>
          <p:cNvSpPr/>
          <p:nvPr/>
        </p:nvSpPr>
        <p:spPr>
          <a:xfrm>
            <a:off x="9932313" y="4412813"/>
            <a:ext cx="2584013" cy="32289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000"/>
              <a:buFont typeface="Syne"/>
              <a:buNone/>
            </a:pPr>
            <a:r>
              <a:rPr lang="en-US" sz="2000" b="1" i="0" u="none" strike="noStrike" cap="none">
                <a:solidFill>
                  <a:srgbClr val="D7E5D8"/>
                </a:solidFill>
                <a:latin typeface="Syne"/>
                <a:ea typeface="Syne"/>
                <a:cs typeface="Syne"/>
                <a:sym typeface="Syne"/>
              </a:rPr>
              <a:t>ReLU</a:t>
            </a:r>
            <a:endParaRPr sz="2000" b="0" i="0" u="none" strike="noStrike" cap="none"/>
          </a:p>
        </p:txBody>
      </p:sp>
      <p:pic>
        <p:nvPicPr>
          <p:cNvPr id="110" name="Google Shape;110;p15" descr="preencoded.png"/>
          <p:cNvPicPr preferRelativeResize="0"/>
          <p:nvPr/>
        </p:nvPicPr>
        <p:blipFill rotWithShape="1">
          <a:blip r:embed="rId4">
            <a:alphaModFix/>
          </a:blip>
          <a:srcRect/>
          <a:stretch/>
        </p:blipFill>
        <p:spPr>
          <a:xfrm>
            <a:off x="5008126" y="3498294"/>
            <a:ext cx="4614148" cy="4614148"/>
          </a:xfrm>
          <a:prstGeom prst="rect">
            <a:avLst/>
          </a:prstGeom>
          <a:noFill/>
          <a:ln>
            <a:noFill/>
          </a:ln>
        </p:spPr>
      </p:pic>
      <p:sp>
        <p:nvSpPr>
          <p:cNvPr id="111" name="Google Shape;111;p15"/>
          <p:cNvSpPr/>
          <p:nvPr/>
        </p:nvSpPr>
        <p:spPr>
          <a:xfrm>
            <a:off x="8481774" y="4683323"/>
            <a:ext cx="309205" cy="386596"/>
          </a:xfrm>
          <a:prstGeom prst="rect">
            <a:avLst/>
          </a:prstGeom>
          <a:noFill/>
          <a:ln>
            <a:noFill/>
          </a:ln>
        </p:spPr>
        <p:txBody>
          <a:bodyPr spcFirstLastPara="1" wrap="square" lIns="0" tIns="0" rIns="0" bIns="0" anchor="t" anchorCtr="0">
            <a:noAutofit/>
          </a:bodyPr>
          <a:lstStyle/>
          <a:p>
            <a:pPr marL="0" marR="0" lvl="0" indent="0" algn="l" rtl="0">
              <a:lnSpc>
                <a:spcPct val="160416"/>
              </a:lnSpc>
              <a:spcBef>
                <a:spcPts val="0"/>
              </a:spcBef>
              <a:spcAft>
                <a:spcPts val="0"/>
              </a:spcAft>
              <a:buClr>
                <a:srgbClr val="000000"/>
              </a:buClr>
              <a:buSzPts val="2400"/>
              <a:buFont typeface="Syne"/>
              <a:buNone/>
            </a:pPr>
            <a:r>
              <a:rPr lang="en-US" sz="2400" b="1" i="0" u="none" strike="noStrike" cap="none">
                <a:solidFill>
                  <a:srgbClr val="000000"/>
                </a:solidFill>
                <a:latin typeface="Syne"/>
                <a:ea typeface="Syne"/>
                <a:cs typeface="Syne"/>
                <a:sym typeface="Syne"/>
              </a:rPr>
              <a:t>2</a:t>
            </a:r>
            <a:endParaRPr sz="2400" b="0" i="0" u="none" strike="noStrike" cap="none"/>
          </a:p>
        </p:txBody>
      </p:sp>
      <p:sp>
        <p:nvSpPr>
          <p:cNvPr id="112" name="Google Shape;112;p15"/>
          <p:cNvSpPr/>
          <p:nvPr/>
        </p:nvSpPr>
        <p:spPr>
          <a:xfrm>
            <a:off x="9932313" y="6874907"/>
            <a:ext cx="2584013" cy="32289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000"/>
              <a:buFont typeface="Syne"/>
              <a:buNone/>
            </a:pPr>
            <a:r>
              <a:rPr lang="en-US" sz="2000" b="1" i="0" u="none" strike="noStrike" cap="none">
                <a:solidFill>
                  <a:srgbClr val="D7E5D8"/>
                </a:solidFill>
                <a:latin typeface="Syne"/>
                <a:ea typeface="Syne"/>
                <a:cs typeface="Syne"/>
                <a:sym typeface="Syne"/>
              </a:rPr>
              <a:t>Softmax</a:t>
            </a:r>
            <a:endParaRPr sz="2000" b="0" i="0" u="none" strike="noStrike" cap="none"/>
          </a:p>
        </p:txBody>
      </p:sp>
      <p:pic>
        <p:nvPicPr>
          <p:cNvPr id="113" name="Google Shape;113;p15" descr="preencoded.png"/>
          <p:cNvPicPr preferRelativeResize="0"/>
          <p:nvPr/>
        </p:nvPicPr>
        <p:blipFill rotWithShape="1">
          <a:blip r:embed="rId5">
            <a:alphaModFix/>
          </a:blip>
          <a:srcRect/>
          <a:stretch/>
        </p:blipFill>
        <p:spPr>
          <a:xfrm>
            <a:off x="5008126" y="3498294"/>
            <a:ext cx="4614148" cy="4614148"/>
          </a:xfrm>
          <a:prstGeom prst="rect">
            <a:avLst/>
          </a:prstGeom>
          <a:noFill/>
          <a:ln>
            <a:noFill/>
          </a:ln>
        </p:spPr>
      </p:pic>
      <p:sp>
        <p:nvSpPr>
          <p:cNvPr id="114" name="Google Shape;114;p15"/>
          <p:cNvSpPr/>
          <p:nvPr/>
        </p:nvSpPr>
        <p:spPr>
          <a:xfrm>
            <a:off x="8089106" y="6933248"/>
            <a:ext cx="309205" cy="386596"/>
          </a:xfrm>
          <a:prstGeom prst="rect">
            <a:avLst/>
          </a:prstGeom>
          <a:noFill/>
          <a:ln>
            <a:noFill/>
          </a:ln>
        </p:spPr>
        <p:txBody>
          <a:bodyPr spcFirstLastPara="1" wrap="square" lIns="0" tIns="0" rIns="0" bIns="0" anchor="t" anchorCtr="0">
            <a:noAutofit/>
          </a:bodyPr>
          <a:lstStyle/>
          <a:p>
            <a:pPr marL="0" marR="0" lvl="0" indent="0" algn="l" rtl="0">
              <a:lnSpc>
                <a:spcPct val="160416"/>
              </a:lnSpc>
              <a:spcBef>
                <a:spcPts val="0"/>
              </a:spcBef>
              <a:spcAft>
                <a:spcPts val="0"/>
              </a:spcAft>
              <a:buClr>
                <a:srgbClr val="000000"/>
              </a:buClr>
              <a:buSzPts val="2400"/>
              <a:buFont typeface="Syne"/>
              <a:buNone/>
            </a:pPr>
            <a:r>
              <a:rPr lang="en-US" sz="2400" b="1" i="0" u="none" strike="noStrike" cap="none">
                <a:solidFill>
                  <a:srgbClr val="000000"/>
                </a:solidFill>
                <a:latin typeface="Syne"/>
                <a:ea typeface="Syne"/>
                <a:cs typeface="Syne"/>
                <a:sym typeface="Syne"/>
              </a:rPr>
              <a:t>3</a:t>
            </a:r>
            <a:endParaRPr sz="2400" b="0" i="0" u="none" strike="noStrike" cap="none"/>
          </a:p>
        </p:txBody>
      </p:sp>
      <p:sp>
        <p:nvSpPr>
          <p:cNvPr id="115" name="Google Shape;115;p15"/>
          <p:cNvSpPr/>
          <p:nvPr/>
        </p:nvSpPr>
        <p:spPr>
          <a:xfrm>
            <a:off x="2114074" y="6874907"/>
            <a:ext cx="2584013" cy="322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D7E5D8"/>
              </a:buClr>
              <a:buSzPts val="2000"/>
              <a:buFont typeface="Syne"/>
              <a:buNone/>
            </a:pPr>
            <a:r>
              <a:rPr lang="en-US" sz="2000" b="1" i="0" u="none" strike="noStrike" cap="none">
                <a:solidFill>
                  <a:srgbClr val="D7E5D8"/>
                </a:solidFill>
                <a:latin typeface="Syne"/>
                <a:ea typeface="Syne"/>
                <a:cs typeface="Syne"/>
                <a:sym typeface="Syne"/>
              </a:rPr>
              <a:t>Output</a:t>
            </a:r>
            <a:endParaRPr sz="2000" b="0" i="0" u="none" strike="noStrike" cap="none"/>
          </a:p>
        </p:txBody>
      </p:sp>
      <p:pic>
        <p:nvPicPr>
          <p:cNvPr id="116" name="Google Shape;116;p15" descr="preencoded.png"/>
          <p:cNvPicPr preferRelativeResize="0"/>
          <p:nvPr/>
        </p:nvPicPr>
        <p:blipFill rotWithShape="1">
          <a:blip r:embed="rId6">
            <a:alphaModFix/>
          </a:blip>
          <a:srcRect/>
          <a:stretch/>
        </p:blipFill>
        <p:spPr>
          <a:xfrm>
            <a:off x="5008126" y="3498294"/>
            <a:ext cx="4614148" cy="4614148"/>
          </a:xfrm>
          <a:prstGeom prst="rect">
            <a:avLst/>
          </a:prstGeom>
          <a:noFill/>
          <a:ln>
            <a:noFill/>
          </a:ln>
        </p:spPr>
      </p:pic>
      <p:sp>
        <p:nvSpPr>
          <p:cNvPr id="117" name="Google Shape;117;p15"/>
          <p:cNvSpPr/>
          <p:nvPr/>
        </p:nvSpPr>
        <p:spPr>
          <a:xfrm>
            <a:off x="5839182" y="6540579"/>
            <a:ext cx="309205" cy="386596"/>
          </a:xfrm>
          <a:prstGeom prst="rect">
            <a:avLst/>
          </a:prstGeom>
          <a:noFill/>
          <a:ln>
            <a:noFill/>
          </a:ln>
        </p:spPr>
        <p:txBody>
          <a:bodyPr spcFirstLastPara="1" wrap="square" lIns="0" tIns="0" rIns="0" bIns="0" anchor="t" anchorCtr="0">
            <a:noAutofit/>
          </a:bodyPr>
          <a:lstStyle/>
          <a:p>
            <a:pPr marL="0" marR="0" lvl="0" indent="0" algn="l" rtl="0">
              <a:lnSpc>
                <a:spcPct val="160416"/>
              </a:lnSpc>
              <a:spcBef>
                <a:spcPts val="0"/>
              </a:spcBef>
              <a:spcAft>
                <a:spcPts val="0"/>
              </a:spcAft>
              <a:buClr>
                <a:srgbClr val="000000"/>
              </a:buClr>
              <a:buSzPts val="2400"/>
              <a:buFont typeface="Syne"/>
              <a:buNone/>
            </a:pPr>
            <a:r>
              <a:rPr lang="en-US" sz="2400" b="1" i="0" u="none" strike="noStrike" cap="none">
                <a:solidFill>
                  <a:srgbClr val="000000"/>
                </a:solidFill>
                <a:latin typeface="Syne"/>
                <a:ea typeface="Syne"/>
                <a:cs typeface="Syne"/>
                <a:sym typeface="Syne"/>
              </a:rPr>
              <a:t>4</a:t>
            </a:r>
            <a:endParaRPr sz="2400" b="0" i="0" u="none" strike="noStrike" cap="none"/>
          </a:p>
        </p:txBody>
      </p:sp>
      <p:sp>
        <p:nvSpPr>
          <p:cNvPr id="2" name="Rectangle 1">
            <a:extLst>
              <a:ext uri="{FF2B5EF4-FFF2-40B4-BE49-F238E27FC236}">
                <a16:creationId xmlns:a16="http://schemas.microsoft.com/office/drawing/2014/main" id="{D10FFFE5-3CC3-C412-9F3A-9340D4FD8670}"/>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p:nvPr/>
        </p:nvSpPr>
        <p:spPr>
          <a:xfrm>
            <a:off x="793790" y="1354931"/>
            <a:ext cx="12426434"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0F4F1"/>
              </a:buClr>
              <a:buSzPts val="4450"/>
              <a:buFont typeface="Syne"/>
              <a:buNone/>
            </a:pPr>
            <a:r>
              <a:rPr lang="en-US" sz="4450" b="1" i="0" u="none" strike="noStrike" cap="none">
                <a:solidFill>
                  <a:srgbClr val="F0F4F1"/>
                </a:solidFill>
                <a:latin typeface="Syne"/>
                <a:ea typeface="Syne"/>
                <a:cs typeface="Syne"/>
                <a:sym typeface="Syne"/>
              </a:rPr>
              <a:t>Backpropagation Algorithm</a:t>
            </a:r>
            <a:endParaRPr sz="4450" b="0" i="0" u="none" strike="noStrike" cap="none"/>
          </a:p>
        </p:txBody>
      </p:sp>
      <p:sp>
        <p:nvSpPr>
          <p:cNvPr id="124" name="Google Shape;124;p16"/>
          <p:cNvSpPr/>
          <p:nvPr/>
        </p:nvSpPr>
        <p:spPr>
          <a:xfrm>
            <a:off x="793790" y="2517338"/>
            <a:ext cx="13042821"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D7E5D8"/>
              </a:buClr>
              <a:buSzPts val="1750"/>
              <a:buFont typeface="Syne"/>
              <a:buNone/>
            </a:pPr>
            <a:r>
              <a:rPr lang="en-US" sz="1750" b="0" i="0" u="none" strike="noStrike" cap="none">
                <a:solidFill>
                  <a:srgbClr val="D7E5D8"/>
                </a:solidFill>
                <a:latin typeface="Syne"/>
                <a:ea typeface="Syne"/>
                <a:cs typeface="Syne"/>
                <a:sym typeface="Syne"/>
              </a:rPr>
              <a:t>The backpropagation algorithm is implemented for gradient descent optimization. Weight updates are calculated using the chain rule. Learning rate tuning is essential for convergence. Strategies to prevent overfitting are applied, such as dropout or regularization. This step optimizes the network's weights based on prediction errors. By calculating gradients, the network learns from its mistakes.</a:t>
            </a:r>
            <a:endParaRPr sz="1750" b="0" i="0" u="none" strike="noStrike" cap="none"/>
          </a:p>
        </p:txBody>
      </p:sp>
      <p:sp>
        <p:nvSpPr>
          <p:cNvPr id="125" name="Google Shape;125;p16"/>
          <p:cNvSpPr/>
          <p:nvPr/>
        </p:nvSpPr>
        <p:spPr>
          <a:xfrm>
            <a:off x="793790" y="4224099"/>
            <a:ext cx="2173724" cy="807958"/>
          </a:xfrm>
          <a:prstGeom prst="roundRect">
            <a:avLst>
              <a:gd name="adj" fmla="val 11791"/>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1721167" y="4428768"/>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FFFFFF"/>
              </a:buClr>
              <a:buSzPts val="2500"/>
              <a:buFont typeface="Syne"/>
              <a:buNone/>
            </a:pPr>
            <a:r>
              <a:rPr lang="en-US" sz="2500" b="1" i="0" u="none" strike="noStrike" cap="none">
                <a:solidFill>
                  <a:srgbClr val="FFFFFF"/>
                </a:solidFill>
                <a:latin typeface="Syne"/>
                <a:ea typeface="Syne"/>
                <a:cs typeface="Syne"/>
                <a:sym typeface="Syne"/>
              </a:rPr>
              <a:t>1</a:t>
            </a:r>
            <a:endParaRPr sz="2500" b="0" i="0" u="none" strike="noStrike" cap="none"/>
          </a:p>
        </p:txBody>
      </p:sp>
      <p:sp>
        <p:nvSpPr>
          <p:cNvPr id="127" name="Google Shape;127;p16"/>
          <p:cNvSpPr/>
          <p:nvPr/>
        </p:nvSpPr>
        <p:spPr>
          <a:xfrm>
            <a:off x="3194328" y="4450913"/>
            <a:ext cx="3380899"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Calculate Error</a:t>
            </a:r>
            <a:endParaRPr sz="2200" b="0" i="0" u="none" strike="noStrike" cap="none"/>
          </a:p>
        </p:txBody>
      </p:sp>
      <p:sp>
        <p:nvSpPr>
          <p:cNvPr id="128" name="Google Shape;128;p16"/>
          <p:cNvSpPr/>
          <p:nvPr/>
        </p:nvSpPr>
        <p:spPr>
          <a:xfrm>
            <a:off x="3080861" y="4930552"/>
            <a:ext cx="10642402" cy="45719"/>
          </a:xfrm>
          <a:prstGeom prst="roundRect">
            <a:avLst>
              <a:gd name="adj" fmla="val 625116"/>
            </a:avLst>
          </a:prstGeom>
          <a:solidFill>
            <a:srgbClr val="6D9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793790" y="5145405"/>
            <a:ext cx="4347567" cy="807958"/>
          </a:xfrm>
          <a:prstGeom prst="roundRect">
            <a:avLst>
              <a:gd name="adj" fmla="val 11791"/>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2808089" y="5350073"/>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FFFFFF"/>
              </a:buClr>
              <a:buSzPts val="2500"/>
              <a:buFont typeface="Syne"/>
              <a:buNone/>
            </a:pPr>
            <a:r>
              <a:rPr lang="en-US" sz="2500" b="1" i="0" u="none" strike="noStrike" cap="none">
                <a:solidFill>
                  <a:srgbClr val="FFFFFF"/>
                </a:solidFill>
                <a:latin typeface="Syne"/>
                <a:ea typeface="Syne"/>
                <a:cs typeface="Syne"/>
                <a:sym typeface="Syne"/>
              </a:rPr>
              <a:t>2</a:t>
            </a:r>
            <a:endParaRPr sz="2500" b="0" i="0" u="none" strike="noStrike" cap="none"/>
          </a:p>
        </p:txBody>
      </p:sp>
      <p:sp>
        <p:nvSpPr>
          <p:cNvPr id="131" name="Google Shape;131;p16"/>
          <p:cNvSpPr/>
          <p:nvPr/>
        </p:nvSpPr>
        <p:spPr>
          <a:xfrm>
            <a:off x="5368171" y="5372219"/>
            <a:ext cx="4496872"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Compute Gradients</a:t>
            </a:r>
            <a:endParaRPr sz="2200" b="0" i="0" u="none" strike="noStrike" cap="none"/>
          </a:p>
        </p:txBody>
      </p:sp>
      <p:sp>
        <p:nvSpPr>
          <p:cNvPr id="132" name="Google Shape;132;p16"/>
          <p:cNvSpPr/>
          <p:nvPr/>
        </p:nvSpPr>
        <p:spPr>
          <a:xfrm>
            <a:off x="5254704" y="5807915"/>
            <a:ext cx="8468558" cy="45719"/>
          </a:xfrm>
          <a:prstGeom prst="roundRect">
            <a:avLst>
              <a:gd name="adj" fmla="val 625116"/>
            </a:avLst>
          </a:prstGeom>
          <a:solidFill>
            <a:srgbClr val="6D9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793790" y="6066711"/>
            <a:ext cx="6521410" cy="1047868"/>
          </a:xfrm>
          <a:prstGeom prst="roundRect">
            <a:avLst>
              <a:gd name="adj" fmla="val 11791"/>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3895011" y="6271379"/>
            <a:ext cx="318968" cy="398621"/>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Clr>
                <a:srgbClr val="FFFFFF"/>
              </a:buClr>
              <a:buSzPts val="2500"/>
              <a:buFont typeface="Syne"/>
              <a:buNone/>
            </a:pPr>
            <a:r>
              <a:rPr lang="en-US" sz="2500" b="1" i="0" u="none" strike="noStrike" cap="none">
                <a:solidFill>
                  <a:srgbClr val="FFFFFF"/>
                </a:solidFill>
                <a:latin typeface="Syne"/>
                <a:ea typeface="Syne"/>
                <a:cs typeface="Syne"/>
                <a:sym typeface="Syne"/>
              </a:rPr>
              <a:t>3</a:t>
            </a:r>
            <a:endParaRPr sz="2500" b="0" i="0" u="none" strike="noStrike" cap="none"/>
          </a:p>
        </p:txBody>
      </p:sp>
      <p:sp>
        <p:nvSpPr>
          <p:cNvPr id="135" name="Google Shape;135;p16"/>
          <p:cNvSpPr/>
          <p:nvPr/>
        </p:nvSpPr>
        <p:spPr>
          <a:xfrm>
            <a:off x="7542014" y="6293525"/>
            <a:ext cx="3692962"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D7E5D8"/>
              </a:buClr>
              <a:buSzPts val="2200"/>
              <a:buFont typeface="Syne"/>
              <a:buNone/>
            </a:pPr>
            <a:r>
              <a:rPr lang="en-US" sz="2200" b="1" i="0" u="none" strike="noStrike" cap="none">
                <a:solidFill>
                  <a:srgbClr val="D7E5D8"/>
                </a:solidFill>
                <a:latin typeface="Syne"/>
                <a:ea typeface="Syne"/>
                <a:cs typeface="Syne"/>
                <a:sym typeface="Syne"/>
              </a:rPr>
              <a:t>Update Weights</a:t>
            </a:r>
            <a:endParaRPr sz="2200" b="0" i="0" u="none" strike="noStrike" cap="none"/>
          </a:p>
        </p:txBody>
      </p:sp>
      <p:sp>
        <p:nvSpPr>
          <p:cNvPr id="2" name="Rectangle 1">
            <a:extLst>
              <a:ext uri="{FF2B5EF4-FFF2-40B4-BE49-F238E27FC236}">
                <a16:creationId xmlns:a16="http://schemas.microsoft.com/office/drawing/2014/main" id="{5A57A981-435E-8C61-4930-C6D48B309D10}"/>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
        <p:nvSpPr>
          <p:cNvPr id="4" name="Google Shape;132;p16">
            <a:extLst>
              <a:ext uri="{FF2B5EF4-FFF2-40B4-BE49-F238E27FC236}">
                <a16:creationId xmlns:a16="http://schemas.microsoft.com/office/drawing/2014/main" id="{D108C8CB-DCDF-0297-3E9D-D6D551927D25}"/>
              </a:ext>
            </a:extLst>
          </p:cNvPr>
          <p:cNvSpPr/>
          <p:nvPr/>
        </p:nvSpPr>
        <p:spPr>
          <a:xfrm>
            <a:off x="7522235" y="6859428"/>
            <a:ext cx="6314375" cy="45719"/>
          </a:xfrm>
          <a:prstGeom prst="roundRect">
            <a:avLst>
              <a:gd name="adj" fmla="val 625116"/>
            </a:avLst>
          </a:prstGeom>
          <a:solidFill>
            <a:srgbClr val="6D9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7" descr="preencoded.png"/>
          <p:cNvPicPr preferRelativeResize="0"/>
          <p:nvPr/>
        </p:nvPicPr>
        <p:blipFill rotWithShape="1">
          <a:blip r:embed="rId3">
            <a:alphaModFix/>
          </a:blip>
          <a:srcRect/>
          <a:stretch/>
        </p:blipFill>
        <p:spPr>
          <a:xfrm>
            <a:off x="0" y="0"/>
            <a:ext cx="14630400" cy="2693194"/>
          </a:xfrm>
          <a:prstGeom prst="rect">
            <a:avLst/>
          </a:prstGeom>
          <a:noFill/>
          <a:ln>
            <a:noFill/>
          </a:ln>
        </p:spPr>
      </p:pic>
      <p:sp>
        <p:nvSpPr>
          <p:cNvPr id="142" name="Google Shape;142;p17"/>
          <p:cNvSpPr/>
          <p:nvPr/>
        </p:nvSpPr>
        <p:spPr>
          <a:xfrm>
            <a:off x="754023" y="3285649"/>
            <a:ext cx="9136023" cy="673298"/>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F0F4F1"/>
              </a:buClr>
              <a:buSzPts val="4200"/>
              <a:buFont typeface="Syne"/>
              <a:buNone/>
            </a:pPr>
            <a:r>
              <a:rPr lang="en-US" sz="4200" b="1" i="0" u="none" strike="noStrike" cap="none">
                <a:solidFill>
                  <a:srgbClr val="F0F4F1"/>
                </a:solidFill>
                <a:latin typeface="Syne"/>
                <a:ea typeface="Syne"/>
                <a:cs typeface="Syne"/>
                <a:sym typeface="Syne"/>
              </a:rPr>
              <a:t>Performance Metrics</a:t>
            </a:r>
            <a:endParaRPr sz="4200" b="0" i="0" u="none" strike="noStrike" cap="none"/>
          </a:p>
        </p:txBody>
      </p:sp>
      <p:sp>
        <p:nvSpPr>
          <p:cNvPr id="143" name="Google Shape;143;p17"/>
          <p:cNvSpPr/>
          <p:nvPr/>
        </p:nvSpPr>
        <p:spPr>
          <a:xfrm>
            <a:off x="754023" y="4282083"/>
            <a:ext cx="13122354" cy="137922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D7E5D8"/>
              </a:buClr>
              <a:buSzPts val="1650"/>
              <a:buFont typeface="Syne"/>
              <a:buNone/>
            </a:pPr>
            <a:r>
              <a:rPr lang="en-US" sz="1650" b="0" i="0" u="none" strike="noStrike" cap="none">
                <a:solidFill>
                  <a:srgbClr val="D7E5D8"/>
                </a:solidFill>
                <a:latin typeface="Syne"/>
                <a:ea typeface="Syne"/>
                <a:cs typeface="Syne"/>
                <a:sym typeface="Syne"/>
              </a:rPr>
              <a:t>Performance is evaluated using accuracy calculation methods. A confusion matrix visualizes the classification results. Training and validation loss curves are plotted to monitor model convergence. Computational performance benchmarks are measured to assess efficiency. This comprehensive analysis validates the performance of our implementation. By evaluating loss curves and confusion matrices, we understand how well our network generalizes.</a:t>
            </a:r>
            <a:endParaRPr sz="1650" b="0" i="0" u="none" strike="noStrike" cap="none"/>
          </a:p>
        </p:txBody>
      </p:sp>
      <p:pic>
        <p:nvPicPr>
          <p:cNvPr id="144" name="Google Shape;144;p17" descr="preencoded.png"/>
          <p:cNvPicPr preferRelativeResize="0"/>
          <p:nvPr/>
        </p:nvPicPr>
        <p:blipFill rotWithShape="1">
          <a:blip r:embed="rId4">
            <a:alphaModFix/>
          </a:blip>
          <a:srcRect/>
          <a:stretch/>
        </p:blipFill>
        <p:spPr>
          <a:xfrm>
            <a:off x="754023" y="5903595"/>
            <a:ext cx="4374118" cy="861774"/>
          </a:xfrm>
          <a:prstGeom prst="rect">
            <a:avLst/>
          </a:prstGeom>
          <a:noFill/>
          <a:ln>
            <a:noFill/>
          </a:ln>
        </p:spPr>
      </p:pic>
      <p:sp>
        <p:nvSpPr>
          <p:cNvPr id="145" name="Google Shape;145;p17"/>
          <p:cNvSpPr/>
          <p:nvPr/>
        </p:nvSpPr>
        <p:spPr>
          <a:xfrm>
            <a:off x="969407" y="7088505"/>
            <a:ext cx="2693194" cy="33659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Accuracy</a:t>
            </a:r>
            <a:endParaRPr sz="2100" b="0" i="0" u="none" strike="noStrike" cap="none"/>
          </a:p>
        </p:txBody>
      </p:sp>
      <p:pic>
        <p:nvPicPr>
          <p:cNvPr id="146" name="Google Shape;146;p17" descr="preencoded.png"/>
          <p:cNvPicPr preferRelativeResize="0"/>
          <p:nvPr/>
        </p:nvPicPr>
        <p:blipFill rotWithShape="1">
          <a:blip r:embed="rId5">
            <a:alphaModFix/>
          </a:blip>
          <a:srcRect/>
          <a:stretch/>
        </p:blipFill>
        <p:spPr>
          <a:xfrm>
            <a:off x="5128141" y="5903595"/>
            <a:ext cx="4374118" cy="861774"/>
          </a:xfrm>
          <a:prstGeom prst="rect">
            <a:avLst/>
          </a:prstGeom>
          <a:noFill/>
          <a:ln>
            <a:noFill/>
          </a:ln>
        </p:spPr>
      </p:pic>
      <p:sp>
        <p:nvSpPr>
          <p:cNvPr id="147" name="Google Shape;147;p17"/>
          <p:cNvSpPr/>
          <p:nvPr/>
        </p:nvSpPr>
        <p:spPr>
          <a:xfrm>
            <a:off x="5343525" y="7088505"/>
            <a:ext cx="3690818" cy="33659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Confusion Matrix</a:t>
            </a:r>
            <a:endParaRPr sz="2100" b="0" i="0" u="none" strike="noStrike" cap="none"/>
          </a:p>
        </p:txBody>
      </p:sp>
      <p:pic>
        <p:nvPicPr>
          <p:cNvPr id="148" name="Google Shape;148;p17" descr="preencoded.png"/>
          <p:cNvPicPr preferRelativeResize="0"/>
          <p:nvPr/>
        </p:nvPicPr>
        <p:blipFill rotWithShape="1">
          <a:blip r:embed="rId6">
            <a:alphaModFix/>
          </a:blip>
          <a:srcRect/>
          <a:stretch/>
        </p:blipFill>
        <p:spPr>
          <a:xfrm>
            <a:off x="9502259" y="5903595"/>
            <a:ext cx="4374118" cy="861774"/>
          </a:xfrm>
          <a:prstGeom prst="rect">
            <a:avLst/>
          </a:prstGeom>
          <a:noFill/>
          <a:ln>
            <a:noFill/>
          </a:ln>
        </p:spPr>
      </p:pic>
      <p:sp>
        <p:nvSpPr>
          <p:cNvPr id="149" name="Google Shape;149;p17"/>
          <p:cNvSpPr/>
          <p:nvPr/>
        </p:nvSpPr>
        <p:spPr>
          <a:xfrm>
            <a:off x="9717643" y="7088505"/>
            <a:ext cx="2693194" cy="33659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D7E5D8"/>
              </a:buClr>
              <a:buSzPts val="2100"/>
              <a:buFont typeface="Syne"/>
              <a:buNone/>
            </a:pPr>
            <a:r>
              <a:rPr lang="en-US" sz="2100" b="1" i="0" u="none" strike="noStrike" cap="none">
                <a:solidFill>
                  <a:srgbClr val="D7E5D8"/>
                </a:solidFill>
                <a:latin typeface="Syne"/>
                <a:ea typeface="Syne"/>
                <a:cs typeface="Syne"/>
                <a:sym typeface="Syne"/>
              </a:rPr>
              <a:t>Loss Curves</a:t>
            </a:r>
            <a:endParaRPr sz="2100" b="0" i="0" u="none" strike="noStrike" cap="none"/>
          </a:p>
        </p:txBody>
      </p:sp>
      <p:sp>
        <p:nvSpPr>
          <p:cNvPr id="2" name="Rectangle 1">
            <a:extLst>
              <a:ext uri="{FF2B5EF4-FFF2-40B4-BE49-F238E27FC236}">
                <a16:creationId xmlns:a16="http://schemas.microsoft.com/office/drawing/2014/main" id="{DA03F223-3B65-BE25-76A4-E1BC6D4D235E}"/>
              </a:ext>
            </a:extLst>
          </p:cNvPr>
          <p:cNvSpPr/>
          <p:nvPr/>
        </p:nvSpPr>
        <p:spPr>
          <a:xfrm>
            <a:off x="12680831" y="7573992"/>
            <a:ext cx="1949570" cy="655608"/>
          </a:xfrm>
          <a:prstGeom prst="rect">
            <a:avLst/>
          </a:prstGeom>
          <a:solidFill>
            <a:srgbClr val="121A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21A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56" name="Google Shape;156;p18"/>
          <p:cNvSpPr/>
          <p:nvPr/>
        </p:nvSpPr>
        <p:spPr>
          <a:xfrm>
            <a:off x="785098" y="618887"/>
            <a:ext cx="7031117" cy="70092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0F4F1"/>
              </a:buClr>
              <a:buSzPts val="4400"/>
              <a:buFont typeface="Syne"/>
              <a:buNone/>
            </a:pPr>
            <a:r>
              <a:rPr lang="en-US" sz="4400" b="1" i="0" u="none" strike="noStrike" cap="none">
                <a:solidFill>
                  <a:srgbClr val="F0F4F1"/>
                </a:solidFill>
                <a:latin typeface="Syne"/>
                <a:ea typeface="Syne"/>
                <a:cs typeface="Syne"/>
                <a:sym typeface="Syne"/>
              </a:rPr>
              <a:t>Key Takeaways</a:t>
            </a:r>
            <a:endParaRPr sz="4400" b="0" i="0" u="none" strike="noStrike" cap="none"/>
          </a:p>
        </p:txBody>
      </p:sp>
      <p:sp>
        <p:nvSpPr>
          <p:cNvPr id="157" name="Google Shape;157;p18"/>
          <p:cNvSpPr/>
          <p:nvPr/>
        </p:nvSpPr>
        <p:spPr>
          <a:xfrm>
            <a:off x="785098" y="1656278"/>
            <a:ext cx="7573804" cy="2153126"/>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D7E5D8"/>
              </a:buClr>
              <a:buSzPts val="1750"/>
              <a:buFont typeface="Syne"/>
              <a:buNone/>
            </a:pPr>
            <a:r>
              <a:rPr lang="en-US" sz="1750" b="0" i="0" u="none" strike="noStrike" cap="none">
                <a:solidFill>
                  <a:srgbClr val="D7E5D8"/>
                </a:solidFill>
                <a:latin typeface="Syne"/>
                <a:ea typeface="Syne"/>
                <a:cs typeface="Syne"/>
                <a:sym typeface="Syne"/>
              </a:rPr>
              <a:t>Neural networks are demystified through this project. It provides insights into pure NumPy implementations. Critical machine learning concepts are reinforced. The analysis suggests potential improvements and extensions. The importance of understanding fundamentals is highlighted. The project offers a deeper understanding of how neural networks function from the ground up.</a:t>
            </a:r>
            <a:endParaRPr sz="1750" b="0" i="0" u="none" strike="noStrike" cap="none"/>
          </a:p>
        </p:txBody>
      </p:sp>
      <p:sp>
        <p:nvSpPr>
          <p:cNvPr id="158" name="Google Shape;158;p18"/>
          <p:cNvSpPr/>
          <p:nvPr/>
        </p:nvSpPr>
        <p:spPr>
          <a:xfrm>
            <a:off x="785098" y="4389502"/>
            <a:ext cx="3674745" cy="2016919"/>
          </a:xfrm>
          <a:prstGeom prst="roundRect">
            <a:avLst>
              <a:gd name="adj" fmla="val 4672"/>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1017032" y="4586835"/>
            <a:ext cx="3210878" cy="7008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Syne"/>
              <a:buNone/>
            </a:pPr>
            <a:r>
              <a:rPr lang="en-US" sz="2200" b="1" i="0" u="none" strike="noStrike" cap="none" dirty="0">
                <a:solidFill>
                  <a:srgbClr val="FFFFFF"/>
                </a:solidFill>
                <a:latin typeface="Syne"/>
                <a:ea typeface="Syne"/>
                <a:cs typeface="Syne"/>
                <a:sym typeface="Syne"/>
              </a:rPr>
              <a:t>NumPy Insights</a:t>
            </a:r>
            <a:endParaRPr sz="2200" b="0" i="0" u="none" strike="noStrike" cap="none" dirty="0"/>
          </a:p>
        </p:txBody>
      </p:sp>
      <p:sp>
        <p:nvSpPr>
          <p:cNvPr id="160" name="Google Shape;160;p18"/>
          <p:cNvSpPr/>
          <p:nvPr/>
        </p:nvSpPr>
        <p:spPr>
          <a:xfrm>
            <a:off x="1017032" y="5128974"/>
            <a:ext cx="3210878" cy="71770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FFFFFF"/>
              </a:buClr>
              <a:buSzPts val="1750"/>
              <a:buFont typeface="Syne"/>
              <a:buNone/>
            </a:pPr>
            <a:r>
              <a:rPr lang="en-US" sz="1750" b="0" i="0" u="none" strike="noStrike" cap="none" dirty="0">
                <a:solidFill>
                  <a:srgbClr val="FFFFFF"/>
                </a:solidFill>
                <a:latin typeface="Syne"/>
                <a:ea typeface="Syne"/>
                <a:cs typeface="Syne"/>
                <a:sym typeface="Syne"/>
              </a:rPr>
              <a:t>Detailed NumPy neural network analysis</a:t>
            </a:r>
            <a:endParaRPr sz="1750" b="0" i="0" u="none" strike="noStrike" cap="none" dirty="0"/>
          </a:p>
        </p:txBody>
      </p:sp>
      <p:sp>
        <p:nvSpPr>
          <p:cNvPr id="161" name="Google Shape;161;p18"/>
          <p:cNvSpPr/>
          <p:nvPr/>
        </p:nvSpPr>
        <p:spPr>
          <a:xfrm>
            <a:off x="4684157" y="4389504"/>
            <a:ext cx="3674745" cy="2016919"/>
          </a:xfrm>
          <a:prstGeom prst="roundRect">
            <a:avLst>
              <a:gd name="adj" fmla="val 4672"/>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4916091" y="4517823"/>
            <a:ext cx="3210878" cy="700802"/>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Syne"/>
              <a:buNone/>
            </a:pPr>
            <a:r>
              <a:rPr lang="en-US" sz="2200" b="1" i="0" u="none" strike="noStrike" cap="none" dirty="0">
                <a:solidFill>
                  <a:srgbClr val="FFFFFF"/>
                </a:solidFill>
                <a:latin typeface="Syne"/>
                <a:ea typeface="Syne"/>
                <a:cs typeface="Syne"/>
                <a:sym typeface="Syne"/>
              </a:rPr>
              <a:t>Fundamental Concepts</a:t>
            </a:r>
            <a:endParaRPr sz="2200" b="0" i="0" u="none" strike="noStrike" cap="none" dirty="0"/>
          </a:p>
        </p:txBody>
      </p:sp>
      <p:sp>
        <p:nvSpPr>
          <p:cNvPr id="163" name="Google Shape;163;p18"/>
          <p:cNvSpPr/>
          <p:nvPr/>
        </p:nvSpPr>
        <p:spPr>
          <a:xfrm>
            <a:off x="4916090" y="5329863"/>
            <a:ext cx="3210878" cy="717709"/>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FFFFFF"/>
              </a:buClr>
              <a:buSzPts val="1750"/>
              <a:buFont typeface="Syne"/>
              <a:buNone/>
            </a:pPr>
            <a:r>
              <a:rPr lang="en-US" sz="1750" b="0" i="0" u="none" strike="noStrike" cap="none" dirty="0">
                <a:solidFill>
                  <a:srgbClr val="FFFFFF"/>
                </a:solidFill>
                <a:latin typeface="Syne"/>
                <a:ea typeface="Syne"/>
                <a:cs typeface="Syne"/>
                <a:sym typeface="Syne"/>
              </a:rPr>
              <a:t>Deep understanding of ML principles</a:t>
            </a:r>
            <a:endParaRPr sz="1750" b="0" i="0" u="none" strike="noStrike" cap="none" dirty="0"/>
          </a:p>
        </p:txBody>
      </p:sp>
      <p:sp>
        <p:nvSpPr>
          <p:cNvPr id="164" name="Google Shape;164;p18"/>
          <p:cNvSpPr/>
          <p:nvPr/>
        </p:nvSpPr>
        <p:spPr>
          <a:xfrm>
            <a:off x="802351" y="6682492"/>
            <a:ext cx="7573804" cy="1307663"/>
          </a:xfrm>
          <a:prstGeom prst="roundRect">
            <a:avLst>
              <a:gd name="adj" fmla="val 7205"/>
            </a:avLst>
          </a:prstGeom>
          <a:solidFill>
            <a:srgbClr val="547808"/>
          </a:solidFill>
          <a:ln w="9525" cap="flat" cmpd="sng">
            <a:solidFill>
              <a:srgbClr val="6D91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017032" y="6810927"/>
            <a:ext cx="4837628" cy="350401"/>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200"/>
              <a:buFont typeface="Syne"/>
              <a:buNone/>
            </a:pPr>
            <a:r>
              <a:rPr lang="en-US" sz="2200" b="1" i="0" u="none" strike="noStrike" cap="none" dirty="0">
                <a:solidFill>
                  <a:srgbClr val="FFFFFF"/>
                </a:solidFill>
                <a:latin typeface="Syne"/>
                <a:ea typeface="Syne"/>
                <a:cs typeface="Syne"/>
                <a:sym typeface="Syne"/>
              </a:rPr>
              <a:t>Future Improvements</a:t>
            </a:r>
            <a:endParaRPr sz="2200" b="0" i="0" u="none" strike="noStrike" cap="none" dirty="0"/>
          </a:p>
        </p:txBody>
      </p:sp>
      <p:sp>
        <p:nvSpPr>
          <p:cNvPr id="166" name="Google Shape;166;p18"/>
          <p:cNvSpPr/>
          <p:nvPr/>
        </p:nvSpPr>
        <p:spPr>
          <a:xfrm>
            <a:off x="1017032" y="7161334"/>
            <a:ext cx="7109936" cy="358854"/>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FFFFFF"/>
              </a:buClr>
              <a:buSzPts val="1750"/>
              <a:buFont typeface="Syne"/>
              <a:buNone/>
            </a:pPr>
            <a:r>
              <a:rPr lang="en-US" sz="1750" b="0" i="0" u="none" strike="noStrike" cap="none" dirty="0">
                <a:solidFill>
                  <a:srgbClr val="FFFFFF"/>
                </a:solidFill>
                <a:latin typeface="Syne"/>
                <a:ea typeface="Syne"/>
                <a:cs typeface="Syne"/>
                <a:sym typeface="Syne"/>
              </a:rPr>
              <a:t>Potential upgrades and extensions</a:t>
            </a:r>
            <a:endParaRPr sz="1750" b="0" i="0" u="none" strike="noStrike" cap="none"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1A22"/>
        </a:solidFill>
        <a:ln>
          <a:noFill/>
        </a:ln>
      </a:spPr>
      <a:bodyPr rtlCol="0" anchor="ctr"/>
      <a:lstStyle>
        <a:defPPr algn="ctr">
          <a:defRPr>
            <a:solidFill>
              <a:srgbClr val="121A22"/>
            </a:solidFill>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627</Words>
  <Application>Microsoft Office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Syne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Annamary Davis</cp:lastModifiedBy>
  <cp:revision>3</cp:revision>
  <dcterms:modified xsi:type="dcterms:W3CDTF">2025-04-22T10:39:57Z</dcterms:modified>
</cp:coreProperties>
</file>